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906000" type="A4"/>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4660" autoAdjust="0"/>
  </p:normalViewPr>
  <p:slideViewPr>
    <p:cSldViewPr snapToGrid="0">
      <p:cViewPr varScale="1">
        <p:scale>
          <a:sx n="79" d="100"/>
          <a:sy n="79" d="100"/>
        </p:scale>
        <p:origin x="3210" y="3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8" d="100"/>
          <a:sy n="88" d="100"/>
        </p:scale>
        <p:origin x="382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82C9784B-BDE4-45DF-96B2-AF552A28CDAF}" type="datetimeFigureOut">
              <a:rPr lang="fr-FR" smtClean="0"/>
              <a:t>23/07/2025</a:t>
            </a:fld>
            <a:endParaRPr lang="fr-FR"/>
          </a:p>
        </p:txBody>
      </p:sp>
      <p:sp>
        <p:nvSpPr>
          <p:cNvPr id="4" name="Espace réservé de l'image des diapositives 3"/>
          <p:cNvSpPr>
            <a:spLocks noGrp="1" noRot="1" noChangeAspect="1"/>
          </p:cNvSpPr>
          <p:nvPr>
            <p:ph type="sldImg" idx="2"/>
          </p:nvPr>
        </p:nvSpPr>
        <p:spPr>
          <a:xfrm>
            <a:off x="2239963" y="1241425"/>
            <a:ext cx="2319337"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4A24C3AD-161C-4E53-9EFD-9230313E48DC}" type="slidenum">
              <a:rPr lang="fr-FR" smtClean="0"/>
              <a:t>‹N°›</a:t>
            </a:fld>
            <a:endParaRPr lang="fr-FR"/>
          </a:p>
        </p:txBody>
      </p:sp>
    </p:spTree>
    <p:extLst>
      <p:ext uri="{BB962C8B-B14F-4D97-AF65-F5344CB8AC3E}">
        <p14:creationId xmlns:p14="http://schemas.microsoft.com/office/powerpoint/2010/main" val="344446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39963" y="1241425"/>
            <a:ext cx="2319337" cy="3351213"/>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A24C3AD-161C-4E53-9EFD-9230313E48DC}" type="slidenum">
              <a:rPr lang="fr-FR" smtClean="0"/>
              <a:t>1</a:t>
            </a:fld>
            <a:endParaRPr lang="fr-FR"/>
          </a:p>
        </p:txBody>
      </p:sp>
    </p:spTree>
    <p:extLst>
      <p:ext uri="{BB962C8B-B14F-4D97-AF65-F5344CB8AC3E}">
        <p14:creationId xmlns:p14="http://schemas.microsoft.com/office/powerpoint/2010/main" val="2177854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39963" y="1241425"/>
            <a:ext cx="2319337" cy="3351213"/>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A24C3AD-161C-4E53-9EFD-9230313E48DC}" type="slidenum">
              <a:rPr lang="fr-FR" smtClean="0"/>
              <a:t>2</a:t>
            </a:fld>
            <a:endParaRPr lang="fr-FR"/>
          </a:p>
        </p:txBody>
      </p:sp>
    </p:spTree>
    <p:extLst>
      <p:ext uri="{BB962C8B-B14F-4D97-AF65-F5344CB8AC3E}">
        <p14:creationId xmlns:p14="http://schemas.microsoft.com/office/powerpoint/2010/main" val="912029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3365066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8F417D-1EDF-4793-BD2C-947F65DF56B5}" type="datetimeFigureOut">
              <a:rPr lang="fr-FR" smtClean="0"/>
              <a:t>23/07/2025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270808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8F417D-1EDF-4793-BD2C-947F65DF56B5}" type="datetimeFigureOut">
              <a:rPr lang="fr-FR" smtClean="0"/>
              <a:t>23/07/2025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1956079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8F417D-1EDF-4793-BD2C-947F65DF56B5}" type="datetimeFigureOut">
              <a:rPr lang="fr-FR" smtClean="0"/>
              <a:t>23/07/2025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382068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088F417D-1EDF-4793-BD2C-947F65DF56B5}" type="datetimeFigureOut">
              <a:rPr lang="fr-FR" smtClean="0"/>
              <a:t>23/07/2025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347833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88F417D-1EDF-4793-BD2C-947F65DF56B5}" type="datetimeFigureOut">
              <a:rPr lang="fr-FR" smtClean="0"/>
              <a:t>23/07/2025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1019714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88F417D-1EDF-4793-BD2C-947F65DF56B5}" type="datetimeFigureOut">
              <a:rPr lang="fr-FR" smtClean="0"/>
              <a:t>23/07/2025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1918063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88F417D-1EDF-4793-BD2C-947F65DF56B5}" type="datetimeFigureOut">
              <a:rPr lang="fr-FR" smtClean="0"/>
              <a:t>23/07/2025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19347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F417D-1EDF-4793-BD2C-947F65DF56B5}" type="datetimeFigureOut">
              <a:rPr lang="fr-FR" smtClean="0"/>
              <a:t>23/07/2025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393077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088F417D-1EDF-4793-BD2C-947F65DF56B5}" type="datetimeFigureOut">
              <a:rPr lang="fr-FR" smtClean="0"/>
              <a:t>23/07/2025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336504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088F417D-1EDF-4793-BD2C-947F65DF56B5}" type="datetimeFigureOut">
              <a:rPr lang="fr-FR" smtClean="0"/>
              <a:t>23/07/2025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5502B9-BEDB-483A-86BC-4E7D7F863CE7}" type="slidenum">
              <a:rPr lang="fr-FR" smtClean="0"/>
              <a:t>‹N°›</a:t>
            </a:fld>
            <a:endParaRPr lang="fr-FR"/>
          </a:p>
        </p:txBody>
      </p:sp>
    </p:spTree>
    <p:extLst>
      <p:ext uri="{BB962C8B-B14F-4D97-AF65-F5344CB8AC3E}">
        <p14:creationId xmlns:p14="http://schemas.microsoft.com/office/powerpoint/2010/main" val="290089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88F417D-1EDF-4793-BD2C-947F65DF56B5}" type="datetimeFigureOut">
              <a:rPr lang="fr-FR" smtClean="0"/>
              <a:t>23/07/2025</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95502B9-BEDB-483A-86BC-4E7D7F863CE7}" type="slidenum">
              <a:rPr lang="fr-FR" smtClean="0"/>
              <a:t>‹N°›</a:t>
            </a:fld>
            <a:endParaRPr lang="fr-FR"/>
          </a:p>
        </p:txBody>
      </p:sp>
    </p:spTree>
    <p:extLst>
      <p:ext uri="{BB962C8B-B14F-4D97-AF65-F5344CB8AC3E}">
        <p14:creationId xmlns:p14="http://schemas.microsoft.com/office/powerpoint/2010/main" val="2701176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age 16"/>
          <p:cNvPicPr>
            <a:picLocks noChangeAspect="1"/>
          </p:cNvPicPr>
          <p:nvPr/>
        </p:nvPicPr>
        <p:blipFill>
          <a:blip r:embed="rId3">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tretch>
            <a:fillRect/>
          </a:stretch>
        </p:blipFill>
        <p:spPr>
          <a:xfrm rot="16200000">
            <a:off x="4538250" y="5078180"/>
            <a:ext cx="4945626" cy="4945626"/>
          </a:xfrm>
          <a:prstGeom prst="rect">
            <a:avLst/>
          </a:prstGeom>
        </p:spPr>
      </p:pic>
      <p:sp>
        <p:nvSpPr>
          <p:cNvPr id="4" name="Rectangle 3"/>
          <p:cNvSpPr/>
          <p:nvPr/>
        </p:nvSpPr>
        <p:spPr>
          <a:xfrm>
            <a:off x="1" y="0"/>
            <a:ext cx="6858000" cy="10226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8286" y="20783"/>
            <a:ext cx="2827420" cy="981115"/>
          </a:xfrm>
          <a:prstGeom prst="rect">
            <a:avLst/>
          </a:prstGeom>
        </p:spPr>
      </p:pic>
      <p:sp>
        <p:nvSpPr>
          <p:cNvPr id="6" name="Rectangle 5"/>
          <p:cNvSpPr/>
          <p:nvPr/>
        </p:nvSpPr>
        <p:spPr>
          <a:xfrm>
            <a:off x="2" y="1027991"/>
            <a:ext cx="733506" cy="91086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33569" y="1022681"/>
            <a:ext cx="6502511" cy="861774"/>
          </a:xfrm>
          <a:prstGeom prst="rect">
            <a:avLst/>
          </a:prstGeom>
          <a:noFill/>
        </p:spPr>
        <p:txBody>
          <a:bodyPr wrap="square" rtlCol="0">
            <a:spAutoFit/>
          </a:bodyPr>
          <a:lstStyle/>
          <a:p>
            <a:pPr algn="ctr"/>
            <a:r>
              <a:rPr lang="fr-FR" sz="1600" dirty="0">
                <a:solidFill>
                  <a:schemeClr val="accent2"/>
                </a:solidFill>
                <a:latin typeface="HelveticaNeueLT Std" panose="020B0604020202020204" pitchFamily="34" charset="0"/>
              </a:rPr>
              <a:t>L’Accueil de Loisirs du MIKADO MJCCS </a:t>
            </a:r>
          </a:p>
          <a:p>
            <a:pPr algn="ctr"/>
            <a:r>
              <a:rPr lang="fr-FR" sz="1600" dirty="0">
                <a:solidFill>
                  <a:schemeClr val="accent2"/>
                </a:solidFill>
                <a:latin typeface="HelveticaNeueLT Std" panose="020B0604020202020204" pitchFamily="34" charset="0"/>
              </a:rPr>
              <a:t>recherche </a:t>
            </a:r>
            <a:r>
              <a:rPr lang="fr-FR" sz="1600" b="1" dirty="0">
                <a:solidFill>
                  <a:schemeClr val="accent2"/>
                </a:solidFill>
                <a:latin typeface="HelveticaNeueLT Std" panose="020B0604020202020204" pitchFamily="34" charset="0"/>
              </a:rPr>
              <a:t>son/sa Animateur/</a:t>
            </a:r>
            <a:r>
              <a:rPr lang="fr-FR" sz="1600" b="1" dirty="0" err="1">
                <a:solidFill>
                  <a:schemeClr val="accent2"/>
                </a:solidFill>
                <a:latin typeface="HelveticaNeueLT Std" panose="020B0604020202020204" pitchFamily="34" charset="0"/>
              </a:rPr>
              <a:t>trice</a:t>
            </a:r>
            <a:endParaRPr lang="fr-FR" sz="1600" b="1" dirty="0">
              <a:solidFill>
                <a:schemeClr val="accent2"/>
              </a:solidFill>
              <a:latin typeface="HelveticaNeueLT Std" panose="020B0604020202020204" pitchFamily="34" charset="0"/>
            </a:endParaRPr>
          </a:p>
          <a:p>
            <a:pPr algn="ctr"/>
            <a:r>
              <a:rPr lang="fr-FR" sz="1600" dirty="0">
                <a:solidFill>
                  <a:schemeClr val="accent2"/>
                </a:solidFill>
                <a:latin typeface="HelveticaNeueLT Std" panose="020B0604020202020204" pitchFamily="34" charset="0"/>
              </a:rPr>
              <a:t>Pour les mercredis et vacances scolaires</a:t>
            </a:r>
          </a:p>
        </p:txBody>
      </p:sp>
      <p:sp>
        <p:nvSpPr>
          <p:cNvPr id="8" name="ZoneTexte 7"/>
          <p:cNvSpPr txBox="1"/>
          <p:nvPr/>
        </p:nvSpPr>
        <p:spPr>
          <a:xfrm>
            <a:off x="4174433" y="581521"/>
            <a:ext cx="2496711" cy="338554"/>
          </a:xfrm>
          <a:prstGeom prst="rect">
            <a:avLst/>
          </a:prstGeom>
          <a:noFill/>
        </p:spPr>
        <p:txBody>
          <a:bodyPr wrap="square" rtlCol="0">
            <a:spAutoFit/>
          </a:bodyPr>
          <a:lstStyle/>
          <a:p>
            <a:pPr algn="r"/>
            <a:r>
              <a:rPr lang="fr-FR" sz="1600" dirty="0">
                <a:solidFill>
                  <a:schemeClr val="bg1"/>
                </a:solidFill>
              </a:rPr>
              <a:t>Rejoignez notre équipe !</a:t>
            </a:r>
          </a:p>
        </p:txBody>
      </p:sp>
      <p:sp>
        <p:nvSpPr>
          <p:cNvPr id="10" name="ZoneTexte 9"/>
          <p:cNvSpPr txBox="1"/>
          <p:nvPr/>
        </p:nvSpPr>
        <p:spPr>
          <a:xfrm>
            <a:off x="793010" y="2136420"/>
            <a:ext cx="5883568" cy="2446824"/>
          </a:xfrm>
          <a:prstGeom prst="rect">
            <a:avLst/>
          </a:prstGeom>
          <a:noFill/>
        </p:spPr>
        <p:txBody>
          <a:bodyPr wrap="square" rtlCol="0">
            <a:spAutoFit/>
          </a:bodyPr>
          <a:lstStyle/>
          <a:p>
            <a:r>
              <a:rPr lang="fr-FR" sz="900" dirty="0">
                <a:latin typeface="HelveticaNeueLT Std" panose="020B0604020202020204" pitchFamily="34" charset="0"/>
              </a:rPr>
              <a:t>Située dans les quartiers de Novel, </a:t>
            </a:r>
            <a:r>
              <a:rPr lang="fr-FR" sz="900" dirty="0" err="1">
                <a:latin typeface="HelveticaNeueLT Std" panose="020B0604020202020204" pitchFamily="34" charset="0"/>
              </a:rPr>
              <a:t>Teppes</a:t>
            </a:r>
            <a:r>
              <a:rPr lang="fr-FR" sz="900" dirty="0">
                <a:latin typeface="HelveticaNeueLT Std" panose="020B0604020202020204" pitchFamily="34" charset="0"/>
              </a:rPr>
              <a:t>, Vallin-Fier à Annecy (74), notre association gère un budget de 2M2 et 30 salariés ETP. Sous la responsabilité de la Direction, elle a pour délégation la mission de piloter et de mettre en œuvre les axes opérationnels du projet associatif et social. </a:t>
            </a:r>
            <a:br>
              <a:rPr lang="fr-FR" sz="900" dirty="0">
                <a:latin typeface="HelveticaNeueLT Std" panose="020B0604020202020204" pitchFamily="34" charset="0"/>
              </a:rPr>
            </a:br>
            <a:endParaRPr lang="fr-FR" sz="900" dirty="0">
              <a:solidFill>
                <a:schemeClr val="accent2"/>
              </a:solidFill>
              <a:latin typeface="HelveticaNeueLT Std" panose="020B0604020202020204" pitchFamily="34" charset="0"/>
            </a:endParaRPr>
          </a:p>
          <a:p>
            <a:r>
              <a:rPr lang="fr-FR" sz="900" dirty="0">
                <a:solidFill>
                  <a:schemeClr val="accent2"/>
                </a:solidFill>
                <a:latin typeface="HelveticaNeueLT Std" panose="020B0604020202020204" pitchFamily="34" charset="0"/>
              </a:rPr>
              <a:t>Le Mikado MJC Centre Social </a:t>
            </a:r>
            <a:r>
              <a:rPr lang="fr-FR" sz="900" dirty="0">
                <a:latin typeface="HelveticaNeueLT Std" panose="020B0604020202020204" pitchFamily="34" charset="0"/>
              </a:rPr>
              <a:t>est une association née de la fusion de la MJC de Novel et de la MJC Centre Social des </a:t>
            </a:r>
            <a:r>
              <a:rPr lang="fr-FR" sz="900" dirty="0" err="1">
                <a:latin typeface="HelveticaNeueLT Std" panose="020B0604020202020204" pitchFamily="34" charset="0"/>
              </a:rPr>
              <a:t>Teppes</a:t>
            </a:r>
            <a:r>
              <a:rPr lang="fr-FR" sz="900" dirty="0">
                <a:latin typeface="HelveticaNeueLT Std" panose="020B0604020202020204" pitchFamily="34" charset="0"/>
              </a:rPr>
              <a:t> Maison de l’Enfance, toutes deux présentes depuis 50 ans sur le territoire annécien. C’est un ensemble d’équipements polyvalents, ouvert à </a:t>
            </a:r>
            <a:r>
              <a:rPr lang="fr-FR" sz="900" dirty="0" err="1">
                <a:latin typeface="HelveticaNeueLT Std" panose="020B0604020202020204" pitchFamily="34" charset="0"/>
              </a:rPr>
              <a:t>tou·te·s</a:t>
            </a:r>
            <a:r>
              <a:rPr lang="fr-FR" sz="900" dirty="0">
                <a:latin typeface="HelveticaNeueLT Std" panose="020B0604020202020204" pitchFamily="34" charset="0"/>
              </a:rPr>
              <a:t>, où chacun peut : </a:t>
            </a:r>
          </a:p>
          <a:p>
            <a:r>
              <a:rPr lang="fr-FR" sz="900" dirty="0">
                <a:latin typeface="HelveticaNeueLT Std" panose="020B0604020202020204" pitchFamily="34" charset="0"/>
              </a:rPr>
              <a:t>- Pratiquer de activités liées à la culture, aux loisirs, </a:t>
            </a:r>
          </a:p>
          <a:p>
            <a:r>
              <a:rPr lang="fr-FR" sz="900" dirty="0">
                <a:latin typeface="HelveticaNeueLT Std" panose="020B0604020202020204" pitchFamily="34" charset="0"/>
              </a:rPr>
              <a:t>- Bénéficier d’un accompagnement (social, garde d’enfant…),</a:t>
            </a:r>
          </a:p>
          <a:p>
            <a:r>
              <a:rPr lang="fr-FR" sz="900" dirty="0">
                <a:latin typeface="HelveticaNeueLT Std" panose="020B0604020202020204" pitchFamily="34" charset="0"/>
              </a:rPr>
              <a:t>- Se familiariser avec l’art et les pratiques artistiques,</a:t>
            </a:r>
          </a:p>
          <a:p>
            <a:r>
              <a:rPr lang="fr-FR" sz="900" dirty="0">
                <a:latin typeface="HelveticaNeueLT Std" panose="020B0604020202020204" pitchFamily="34" charset="0"/>
              </a:rPr>
              <a:t>- Échanger, tisser du lien avec ses concitoyens.</a:t>
            </a:r>
          </a:p>
          <a:p>
            <a:r>
              <a:rPr lang="fr-FR" sz="900" dirty="0">
                <a:latin typeface="HelveticaNeueLT Std" panose="020B0604020202020204" pitchFamily="34" charset="0"/>
              </a:rPr>
              <a:t> </a:t>
            </a:r>
          </a:p>
          <a:p>
            <a:r>
              <a:rPr lang="fr-FR" sz="900" dirty="0">
                <a:solidFill>
                  <a:schemeClr val="accent2"/>
                </a:solidFill>
                <a:latin typeface="HelveticaNeueLT Std" panose="020B0604020202020204" pitchFamily="34" charset="0"/>
              </a:rPr>
              <a:t>Nos missions :</a:t>
            </a:r>
          </a:p>
          <a:p>
            <a:r>
              <a:rPr lang="fr-FR" sz="900" dirty="0">
                <a:latin typeface="HelveticaNeueLT Std" panose="020B0604020202020204" pitchFamily="34" charset="0"/>
              </a:rPr>
              <a:t>- Renforcer les solidarités, créer du lien social, </a:t>
            </a:r>
          </a:p>
          <a:p>
            <a:r>
              <a:rPr lang="fr-FR" sz="900" dirty="0">
                <a:latin typeface="HelveticaNeueLT Std" panose="020B0604020202020204" pitchFamily="34" charset="0"/>
              </a:rPr>
              <a:t>- Prévenir et diminuer les exclusions, </a:t>
            </a:r>
          </a:p>
          <a:p>
            <a:r>
              <a:rPr lang="fr-FR" sz="900" dirty="0">
                <a:latin typeface="HelveticaNeueLT Std" panose="020B0604020202020204" pitchFamily="34" charset="0"/>
              </a:rPr>
              <a:t>- Animer la vie du quartier avec les habitants, </a:t>
            </a:r>
          </a:p>
          <a:p>
            <a:r>
              <a:rPr lang="fr-FR" sz="900" dirty="0">
                <a:latin typeface="HelveticaNeueLT Std" panose="020B0604020202020204" pitchFamily="34" charset="0"/>
              </a:rPr>
              <a:t>- Favoriser le vivre ensemble et la créativité de </a:t>
            </a:r>
            <a:r>
              <a:rPr lang="fr-FR" sz="900" dirty="0" err="1">
                <a:latin typeface="HelveticaNeueLT Std" panose="020B0604020202020204" pitchFamily="34" charset="0"/>
              </a:rPr>
              <a:t>chacun·e</a:t>
            </a:r>
            <a:r>
              <a:rPr lang="fr-FR" sz="900" dirty="0">
                <a:latin typeface="HelveticaNeueLT Std" panose="020B0604020202020204" pitchFamily="34" charset="0"/>
              </a:rPr>
              <a:t>. </a:t>
            </a:r>
            <a:endParaRPr lang="fr-FR" sz="1000" dirty="0"/>
          </a:p>
        </p:txBody>
      </p:sp>
      <p:sp>
        <p:nvSpPr>
          <p:cNvPr id="13" name="ZoneTexte 12"/>
          <p:cNvSpPr txBox="1"/>
          <p:nvPr/>
        </p:nvSpPr>
        <p:spPr>
          <a:xfrm>
            <a:off x="877956" y="5668417"/>
            <a:ext cx="4945627" cy="2185214"/>
          </a:xfrm>
          <a:prstGeom prst="rect">
            <a:avLst/>
          </a:prstGeom>
          <a:noFill/>
        </p:spPr>
        <p:txBody>
          <a:bodyPr wrap="square" rtlCol="0">
            <a:spAutoFit/>
          </a:bodyPr>
          <a:lstStyle/>
          <a:p>
            <a:pPr marL="171450" indent="-171450">
              <a:buFontTx/>
              <a:buChar char="-"/>
            </a:pPr>
            <a:r>
              <a:rPr lang="fr-FR" sz="900" dirty="0">
                <a:latin typeface="HelveticaNeueLT Std" panose="020B0604020202020204" pitchFamily="34" charset="0"/>
              </a:rPr>
              <a:t>Faire vivre et animer un groupe d'enfants au travers des animations thématiques.</a:t>
            </a:r>
          </a:p>
          <a:p>
            <a:endParaRPr lang="fr-FR" sz="900" dirty="0">
              <a:latin typeface="HelveticaNeueLT Std" panose="020B0604020202020204" pitchFamily="34" charset="0"/>
            </a:endParaRPr>
          </a:p>
          <a:p>
            <a:pPr marL="171450" indent="-171450">
              <a:buFontTx/>
              <a:buChar char="-"/>
            </a:pPr>
            <a:r>
              <a:rPr lang="fr-FR" sz="900" dirty="0">
                <a:latin typeface="HelveticaNeueLT Std" panose="020B0604020202020204" pitchFamily="34" charset="0"/>
              </a:rPr>
              <a:t>Proposer des activités pour le groupe d’enfants dont vous êtes responsable, en lien avec le projet pédagogique, le thème de la semaine et adaptées à la tranche d’âge.</a:t>
            </a:r>
          </a:p>
          <a:p>
            <a:endParaRPr lang="fr-FR" sz="900" dirty="0">
              <a:latin typeface="HelveticaNeueLT Std" panose="020B0604020202020204" pitchFamily="34" charset="0"/>
            </a:endParaRPr>
          </a:p>
          <a:p>
            <a:pPr marL="171450" indent="-171450">
              <a:buFontTx/>
              <a:buChar char="-"/>
            </a:pPr>
            <a:r>
              <a:rPr lang="fr-FR" sz="900" dirty="0">
                <a:latin typeface="HelveticaNeueLT Std" panose="020B0604020202020204" pitchFamily="34" charset="0"/>
              </a:rPr>
              <a:t>Être garant(e) de la sécurité morale, physique et affective des enfants et du </a:t>
            </a:r>
          </a:p>
          <a:p>
            <a:r>
              <a:rPr lang="fr-FR" sz="900" dirty="0">
                <a:latin typeface="HelveticaNeueLT Std" panose="020B0604020202020204" pitchFamily="34" charset="0"/>
              </a:rPr>
              <a:t>respect des règles de vie</a:t>
            </a:r>
          </a:p>
          <a:p>
            <a:endParaRPr lang="fr-FR" sz="900" dirty="0">
              <a:latin typeface="HelveticaNeueLT Std" panose="020B0604020202020204" pitchFamily="34" charset="0"/>
            </a:endParaRPr>
          </a:p>
          <a:p>
            <a:pPr marL="171450" indent="-171450">
              <a:buFontTx/>
              <a:buChar char="-"/>
            </a:pPr>
            <a:r>
              <a:rPr lang="fr-FR" sz="900" dirty="0">
                <a:latin typeface="HelveticaNeueLT Std" panose="020B0604020202020204" pitchFamily="34" charset="0"/>
              </a:rPr>
              <a:t>Respecter le devoir de réserve.</a:t>
            </a:r>
          </a:p>
          <a:p>
            <a:endParaRPr lang="fr-FR" sz="900" dirty="0">
              <a:latin typeface="HelveticaNeueLT Std" panose="020B0604020202020204" pitchFamily="34" charset="0"/>
            </a:endParaRPr>
          </a:p>
          <a:p>
            <a:pPr marL="171450" indent="-171450">
              <a:buFontTx/>
              <a:buChar char="-"/>
            </a:pPr>
            <a:r>
              <a:rPr lang="fr-FR" sz="900" dirty="0">
                <a:latin typeface="HelveticaNeueLT Std" panose="020B0604020202020204" pitchFamily="34" charset="0"/>
              </a:rPr>
              <a:t>En tant que membre de l’équipe d’animation, participer aux </a:t>
            </a:r>
          </a:p>
          <a:p>
            <a:r>
              <a:rPr lang="fr-FR" sz="900" dirty="0">
                <a:latin typeface="HelveticaNeueLT Std" panose="020B0604020202020204" pitchFamily="34" charset="0"/>
              </a:rPr>
              <a:t>réunions d’animation de manière active et être force de propositions.</a:t>
            </a:r>
          </a:p>
          <a:p>
            <a:endParaRPr lang="fr-FR" sz="900" dirty="0">
              <a:latin typeface="HelveticaNeueLT Std" panose="020B0604020202020204" pitchFamily="34" charset="0"/>
            </a:endParaRPr>
          </a:p>
          <a:p>
            <a:endParaRPr lang="fr-FR" sz="900" dirty="0">
              <a:latin typeface="HelveticaNeueLT Std" panose="020B0604020202020204"/>
            </a:endParaRPr>
          </a:p>
          <a:p>
            <a:endParaRPr lang="fr-FR" sz="1000" dirty="0"/>
          </a:p>
        </p:txBody>
      </p:sp>
      <p:sp>
        <p:nvSpPr>
          <p:cNvPr id="12" name="ZoneTexte 11">
            <a:extLst>
              <a:ext uri="{FF2B5EF4-FFF2-40B4-BE49-F238E27FC236}">
                <a16:creationId xmlns:a16="http://schemas.microsoft.com/office/drawing/2014/main" id="{91CFD85C-543A-4F78-9072-CC4584B22023}"/>
              </a:ext>
            </a:extLst>
          </p:cNvPr>
          <p:cNvSpPr txBox="1"/>
          <p:nvPr/>
        </p:nvSpPr>
        <p:spPr>
          <a:xfrm>
            <a:off x="1069450" y="4755015"/>
            <a:ext cx="4830747" cy="646331"/>
          </a:xfrm>
          <a:prstGeom prst="rect">
            <a:avLst/>
          </a:prstGeom>
          <a:noFill/>
        </p:spPr>
        <p:txBody>
          <a:bodyPr wrap="square" rtlCol="0">
            <a:spAutoFit/>
          </a:bodyPr>
          <a:lstStyle/>
          <a:p>
            <a:pPr algn="ctr"/>
            <a:r>
              <a:rPr lang="fr-FR" sz="1200" b="1" dirty="0">
                <a:solidFill>
                  <a:schemeClr val="accent2"/>
                </a:solidFill>
                <a:latin typeface="HelveticaNeueLT Std" panose="020B0604020202020204" pitchFamily="34" charset="0"/>
              </a:rPr>
              <a:t>Dans ce cadre et sous la responsabilité fonctionnelle et hiérarchique de la Directrice ALSH 3-17 ans, vous serez amené à seconder la Directrice, et accomplir les missions suivantes :</a:t>
            </a:r>
          </a:p>
        </p:txBody>
      </p:sp>
    </p:spTree>
    <p:extLst>
      <p:ext uri="{BB962C8B-B14F-4D97-AF65-F5344CB8AC3E}">
        <p14:creationId xmlns:p14="http://schemas.microsoft.com/office/powerpoint/2010/main" val="253421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A31BD356-8192-4145-8E1A-0AFCA516F47E}"/>
              </a:ext>
            </a:extLst>
          </p:cNvPr>
          <p:cNvSpPr/>
          <p:nvPr/>
        </p:nvSpPr>
        <p:spPr>
          <a:xfrm>
            <a:off x="1" y="0"/>
            <a:ext cx="6858000" cy="10226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7" name="Image 26">
            <a:extLst>
              <a:ext uri="{FF2B5EF4-FFF2-40B4-BE49-F238E27FC236}">
                <a16:creationId xmlns:a16="http://schemas.microsoft.com/office/drawing/2014/main" id="{CFB267A6-341A-49F1-B75F-4671F97749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86" y="20783"/>
            <a:ext cx="2827420" cy="981115"/>
          </a:xfrm>
          <a:prstGeom prst="rect">
            <a:avLst/>
          </a:prstGeom>
        </p:spPr>
      </p:pic>
      <p:sp>
        <p:nvSpPr>
          <p:cNvPr id="28" name="Rectangle 27">
            <a:extLst>
              <a:ext uri="{FF2B5EF4-FFF2-40B4-BE49-F238E27FC236}">
                <a16:creationId xmlns:a16="http://schemas.microsoft.com/office/drawing/2014/main" id="{1DA6E0D2-316C-4DA5-9CC1-85AAC625940E}"/>
              </a:ext>
            </a:extLst>
          </p:cNvPr>
          <p:cNvSpPr/>
          <p:nvPr/>
        </p:nvSpPr>
        <p:spPr>
          <a:xfrm>
            <a:off x="2" y="1027564"/>
            <a:ext cx="733506" cy="887843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a:extLst>
              <a:ext uri="{FF2B5EF4-FFF2-40B4-BE49-F238E27FC236}">
                <a16:creationId xmlns:a16="http://schemas.microsoft.com/office/drawing/2014/main" id="{D4EC9B14-9107-4729-9ABF-C7A754DF2498}"/>
              </a:ext>
            </a:extLst>
          </p:cNvPr>
          <p:cNvSpPr txBox="1"/>
          <p:nvPr/>
        </p:nvSpPr>
        <p:spPr>
          <a:xfrm>
            <a:off x="4174433" y="581521"/>
            <a:ext cx="2496711" cy="338554"/>
          </a:xfrm>
          <a:prstGeom prst="rect">
            <a:avLst/>
          </a:prstGeom>
          <a:noFill/>
        </p:spPr>
        <p:txBody>
          <a:bodyPr wrap="square" rtlCol="0">
            <a:spAutoFit/>
          </a:bodyPr>
          <a:lstStyle/>
          <a:p>
            <a:pPr algn="r"/>
            <a:r>
              <a:rPr lang="fr-FR" sz="1600" dirty="0">
                <a:solidFill>
                  <a:schemeClr val="bg1"/>
                </a:solidFill>
              </a:rPr>
              <a:t>Rejoignez notre équipe !</a:t>
            </a:r>
          </a:p>
        </p:txBody>
      </p:sp>
      <p:sp>
        <p:nvSpPr>
          <p:cNvPr id="30" name="ZoneTexte 29">
            <a:extLst>
              <a:ext uri="{FF2B5EF4-FFF2-40B4-BE49-F238E27FC236}">
                <a16:creationId xmlns:a16="http://schemas.microsoft.com/office/drawing/2014/main" id="{434A0351-11F2-4639-9DE7-C024C3BAF584}"/>
              </a:ext>
            </a:extLst>
          </p:cNvPr>
          <p:cNvSpPr txBox="1"/>
          <p:nvPr/>
        </p:nvSpPr>
        <p:spPr>
          <a:xfrm>
            <a:off x="366754" y="1142812"/>
            <a:ext cx="6858001" cy="307777"/>
          </a:xfrm>
          <a:prstGeom prst="rect">
            <a:avLst/>
          </a:prstGeom>
          <a:noFill/>
        </p:spPr>
        <p:txBody>
          <a:bodyPr wrap="square" rtlCol="0">
            <a:spAutoFit/>
          </a:bodyPr>
          <a:lstStyle/>
          <a:p>
            <a:pPr algn="ctr"/>
            <a:r>
              <a:rPr lang="fr-FR" sz="1400" b="1" dirty="0">
                <a:solidFill>
                  <a:schemeClr val="accent2"/>
                </a:solidFill>
                <a:latin typeface="HelveticaNeueLT Std" panose="020B0604020202020204" pitchFamily="34" charset="0"/>
              </a:rPr>
              <a:t>COMPÉTENCES, EXPÉRIENCES, QUALITÉS REQUISES</a:t>
            </a:r>
          </a:p>
        </p:txBody>
      </p:sp>
      <p:sp>
        <p:nvSpPr>
          <p:cNvPr id="31" name="ZoneTexte 30">
            <a:extLst>
              <a:ext uri="{FF2B5EF4-FFF2-40B4-BE49-F238E27FC236}">
                <a16:creationId xmlns:a16="http://schemas.microsoft.com/office/drawing/2014/main" id="{1E3F9A69-03C6-462D-B40F-26E87379A681}"/>
              </a:ext>
            </a:extLst>
          </p:cNvPr>
          <p:cNvSpPr txBox="1"/>
          <p:nvPr/>
        </p:nvSpPr>
        <p:spPr>
          <a:xfrm>
            <a:off x="752180" y="1565837"/>
            <a:ext cx="5858124" cy="5770811"/>
          </a:xfrm>
          <a:prstGeom prst="rect">
            <a:avLst/>
          </a:prstGeom>
          <a:noFill/>
        </p:spPr>
        <p:txBody>
          <a:bodyPr wrap="square" rtlCol="0">
            <a:spAutoFit/>
          </a:bodyPr>
          <a:lstStyle/>
          <a:p>
            <a:pPr marL="171450" indent="-171450">
              <a:buFontTx/>
              <a:buChar char="-"/>
            </a:pPr>
            <a:r>
              <a:rPr lang="fr-FR" sz="1000" dirty="0">
                <a:latin typeface="HelveticaNeueLT Std" panose="020B0604020202020204" pitchFamily="34" charset="0"/>
              </a:rPr>
              <a:t>Faire preuve de « savoir être » avec les enfants et les familles</a:t>
            </a:r>
          </a:p>
          <a:p>
            <a:endParaRPr lang="fr-FR" sz="1000" dirty="0">
              <a:latin typeface="HelveticaNeueLT Std" panose="020B0604020202020204" pitchFamily="34" charset="0"/>
            </a:endParaRPr>
          </a:p>
          <a:p>
            <a:pPr marL="171450" indent="-171450">
              <a:buFontTx/>
              <a:buChar char="-"/>
            </a:pPr>
            <a:r>
              <a:rPr lang="fr-FR" sz="1000" dirty="0">
                <a:latin typeface="HelveticaNeueLT Std" panose="020B0604020202020204" pitchFamily="34" charset="0"/>
              </a:rPr>
              <a:t>Être capable de préparer et réaliser des animations/activités ludiques et variées</a:t>
            </a:r>
          </a:p>
          <a:p>
            <a:endParaRPr lang="fr-FR" sz="1000" dirty="0">
              <a:latin typeface="HelveticaNeueLT Std" panose="020B0604020202020204" pitchFamily="34" charset="0"/>
            </a:endParaRPr>
          </a:p>
          <a:p>
            <a:pPr marL="171450" indent="-171450">
              <a:buFontTx/>
              <a:buChar char="-"/>
            </a:pPr>
            <a:r>
              <a:rPr lang="fr-FR" sz="1000" dirty="0">
                <a:latin typeface="HelveticaNeueLT Std" panose="020B0604020202020204" pitchFamily="34" charset="0"/>
              </a:rPr>
              <a:t>Être capable d’aménager des espaces en fonction des animations et/ou des besoins des enfants dans le respect des règles de sécurité</a:t>
            </a:r>
          </a:p>
          <a:p>
            <a:endParaRPr lang="fr-FR" sz="1000" dirty="0">
              <a:latin typeface="HelveticaNeueLT Std" panose="020B0604020202020204" pitchFamily="34" charset="0"/>
            </a:endParaRPr>
          </a:p>
          <a:p>
            <a:pPr marL="171450" indent="-171450">
              <a:buFontTx/>
              <a:buChar char="-"/>
            </a:pPr>
            <a:r>
              <a:rPr lang="fr-FR" sz="1000" dirty="0">
                <a:latin typeface="HelveticaNeueLT Std" panose="020B0604020202020204" pitchFamily="34" charset="0"/>
              </a:rPr>
              <a:t>Qualités relationnelles et organisationnelles :</a:t>
            </a:r>
          </a:p>
          <a:p>
            <a:r>
              <a:rPr lang="fr-FR" sz="1000" dirty="0">
                <a:latin typeface="HelveticaNeueLT Std" panose="020B0604020202020204" pitchFamily="34" charset="0"/>
              </a:rPr>
              <a:t>o Dynamique</a:t>
            </a:r>
          </a:p>
          <a:p>
            <a:r>
              <a:rPr lang="fr-FR" sz="1000" dirty="0">
                <a:latin typeface="HelveticaNeueLT Std" panose="020B0604020202020204" pitchFamily="34" charset="0"/>
              </a:rPr>
              <a:t>o Positif(</a:t>
            </a:r>
            <a:r>
              <a:rPr lang="fr-FR" sz="1000" dirty="0" err="1">
                <a:latin typeface="HelveticaNeueLT Std" panose="020B0604020202020204" pitchFamily="34" charset="0"/>
              </a:rPr>
              <a:t>ve</a:t>
            </a:r>
            <a:r>
              <a:rPr lang="fr-FR" sz="1000" dirty="0">
                <a:latin typeface="HelveticaNeueLT Std" panose="020B0604020202020204" pitchFamily="34" charset="0"/>
              </a:rPr>
              <a:t>)</a:t>
            </a:r>
          </a:p>
          <a:p>
            <a:r>
              <a:rPr lang="fr-FR" sz="1000" dirty="0">
                <a:latin typeface="HelveticaNeueLT Std" panose="020B0604020202020204" pitchFamily="34" charset="0"/>
              </a:rPr>
              <a:t>o Patient(e)</a:t>
            </a:r>
          </a:p>
          <a:p>
            <a:r>
              <a:rPr lang="fr-FR" sz="1000" dirty="0">
                <a:latin typeface="HelveticaNeueLT Std" panose="020B0604020202020204" pitchFamily="34" charset="0"/>
              </a:rPr>
              <a:t>o Ouverture d’esprit et capacité d’écoute active</a:t>
            </a:r>
          </a:p>
          <a:p>
            <a:r>
              <a:rPr lang="fr-FR" sz="1000" dirty="0">
                <a:latin typeface="HelveticaNeueLT Std" panose="020B0604020202020204" pitchFamily="34" charset="0"/>
              </a:rPr>
              <a:t>o Bon esprit d’équipe</a:t>
            </a:r>
          </a:p>
          <a:p>
            <a:endParaRPr lang="fr-FR" sz="1000" dirty="0">
              <a:latin typeface="HelveticaNeueLT Std" panose="020B0604020202020204" pitchFamily="34" charset="0"/>
            </a:endParaRPr>
          </a:p>
          <a:p>
            <a:pPr marL="171450" indent="-171450">
              <a:buFontTx/>
              <a:buChar char="-"/>
            </a:pPr>
            <a:r>
              <a:rPr lang="fr-FR" sz="1000" dirty="0">
                <a:latin typeface="HelveticaNeueLT Std" panose="020B0604020202020204" pitchFamily="34" charset="0"/>
              </a:rPr>
              <a:t>Facultés d’adaptation et de prise d’initiative</a:t>
            </a:r>
          </a:p>
          <a:p>
            <a:endParaRPr lang="fr-FR" sz="1000" dirty="0">
              <a:latin typeface="HelveticaNeueLT Std" panose="020B0604020202020204" pitchFamily="34" charset="0"/>
            </a:endParaRPr>
          </a:p>
          <a:p>
            <a:pPr marL="171450" indent="-171450">
              <a:buFontTx/>
              <a:buChar char="-"/>
            </a:pPr>
            <a:r>
              <a:rPr lang="fr-FR" sz="1000" dirty="0">
                <a:latin typeface="HelveticaNeueLT Std" panose="020B0604020202020204" pitchFamily="34" charset="0"/>
              </a:rPr>
              <a:t>Polyvalence et force de proposition dans les différentes activités</a:t>
            </a:r>
          </a:p>
          <a:p>
            <a:endParaRPr lang="fr-FR" sz="1000" dirty="0">
              <a:latin typeface="HelveticaNeueLT Std" panose="020B0604020202020204" pitchFamily="34" charset="0"/>
            </a:endParaRPr>
          </a:p>
          <a:p>
            <a:pPr marL="171450" indent="-171450">
              <a:buFontTx/>
              <a:buChar char="-"/>
            </a:pPr>
            <a:r>
              <a:rPr lang="fr-FR" sz="1000" dirty="0">
                <a:latin typeface="HelveticaNeueLT Std" panose="020B0604020202020204" pitchFamily="34" charset="0"/>
              </a:rPr>
              <a:t>Intérêt réel pour le milieu associatif et le public</a:t>
            </a:r>
          </a:p>
          <a:p>
            <a:endParaRPr lang="fr-FR" sz="1000" dirty="0">
              <a:latin typeface="HelveticaNeueLT Std" panose="020B0604020202020204" pitchFamily="34" charset="0"/>
            </a:endParaRPr>
          </a:p>
          <a:p>
            <a:r>
              <a:rPr lang="fr-FR" sz="1000" b="1" dirty="0">
                <a:solidFill>
                  <a:schemeClr val="accent2"/>
                </a:solidFill>
                <a:latin typeface="HelveticaNeueLT Std" panose="020B0604020202020204" pitchFamily="34" charset="0"/>
              </a:rPr>
              <a:t>Lieu et temps de travail :</a:t>
            </a:r>
          </a:p>
          <a:p>
            <a:endParaRPr lang="fr-FR" sz="1000" b="1" dirty="0">
              <a:solidFill>
                <a:schemeClr val="accent2"/>
              </a:solidFill>
              <a:latin typeface="HelveticaNeueLT Std" panose="020B0604020202020204" pitchFamily="34" charset="0"/>
            </a:endParaRPr>
          </a:p>
          <a:p>
            <a:r>
              <a:rPr lang="fr-FR" sz="1000" dirty="0">
                <a:latin typeface="HelveticaNeueLT Std" panose="020B0604020202020204" pitchFamily="34" charset="0"/>
              </a:rPr>
              <a:t>L’Accueil de loisirs à l’école Vallin Fier, 1 rue Lucie Aubrac à Annecy (74)</a:t>
            </a:r>
          </a:p>
          <a:p>
            <a:r>
              <a:rPr lang="fr-FR" sz="1000" dirty="0">
                <a:latin typeface="HelveticaNeueLT Std" panose="020B0604020202020204" pitchFamily="34" charset="0"/>
              </a:rPr>
              <a:t>Les mercredis et vacances scolaires </a:t>
            </a:r>
          </a:p>
          <a:p>
            <a:r>
              <a:rPr lang="fr-FR" sz="1000" dirty="0">
                <a:latin typeface="HelveticaNeueLT Std" panose="020B0604020202020204" pitchFamily="34" charset="0"/>
              </a:rPr>
              <a:t>Travail exceptionnel sur quelques samedis dans l’année (réunions de préparation des vacances)</a:t>
            </a:r>
          </a:p>
          <a:p>
            <a:endParaRPr lang="fr-FR" sz="1000" b="1" dirty="0">
              <a:solidFill>
                <a:schemeClr val="accent2"/>
              </a:solidFill>
              <a:latin typeface="HelveticaNeueLT Std" panose="020B0604020202020204" pitchFamily="34" charset="0"/>
            </a:endParaRPr>
          </a:p>
          <a:p>
            <a:r>
              <a:rPr lang="fr-FR" sz="1000" b="1" dirty="0">
                <a:solidFill>
                  <a:schemeClr val="accent2"/>
                </a:solidFill>
                <a:latin typeface="HelveticaNeueLT Std" panose="020B0604020202020204" pitchFamily="34" charset="0"/>
              </a:rPr>
              <a:t>Diplôme requis / Contrats / Rémunération : </a:t>
            </a:r>
          </a:p>
          <a:p>
            <a:endParaRPr lang="fr-FR" sz="1000" dirty="0">
              <a:latin typeface="HelveticaNeueLT Std" panose="020B0604020202020204" pitchFamily="34" charset="0"/>
            </a:endParaRPr>
          </a:p>
          <a:p>
            <a:r>
              <a:rPr lang="fr-FR" sz="1000" dirty="0">
                <a:latin typeface="HelveticaNeueLT Std" panose="020B0604020202020204" pitchFamily="34" charset="0"/>
              </a:rPr>
              <a:t>Profil recherché : BAFA, Stagiaire BAFA, possibilité de travailler dès 16 ans, non diplômé (majeur uniquement)</a:t>
            </a:r>
          </a:p>
          <a:p>
            <a:r>
              <a:rPr lang="fr-FR" sz="1000" dirty="0">
                <a:latin typeface="HelveticaNeueLT Std" panose="020B0604020202020204" pitchFamily="34" charset="0"/>
              </a:rPr>
              <a:t>Contrat Engagement Educatif (CEE)</a:t>
            </a:r>
          </a:p>
          <a:p>
            <a:r>
              <a:rPr lang="fr-FR" sz="1000" dirty="0">
                <a:latin typeface="HelveticaNeueLT Std" panose="020B0604020202020204" pitchFamily="34" charset="0"/>
              </a:rPr>
              <a:t>Rémunération : De 80€ à 90€ bruts par jour/selon qualification (congés payés inclus) + 1 jour de préparation.</a:t>
            </a:r>
          </a:p>
          <a:p>
            <a:pPr algn="ctr"/>
            <a:endParaRPr lang="fr-FR" sz="900" dirty="0">
              <a:latin typeface="HelveticaNeueLT Std" panose="020B0604020202020204" pitchFamily="34" charset="0"/>
            </a:endParaRPr>
          </a:p>
          <a:p>
            <a:r>
              <a:rPr lang="fr-FR" sz="1000" b="1" dirty="0">
                <a:solidFill>
                  <a:schemeClr val="accent2"/>
                </a:solidFill>
                <a:latin typeface="HelveticaNeueLT Std" panose="020B0604020202020204" pitchFamily="34" charset="0"/>
              </a:rPr>
              <a:t>CONDITIONS en application des dispositions de la CCN </a:t>
            </a:r>
            <a:r>
              <a:rPr lang="fr-FR" sz="1000" b="1" dirty="0">
                <a:solidFill>
                  <a:srgbClr val="FF9933"/>
                </a:solidFill>
                <a:latin typeface="HelveticaNeueLT Std" panose="020B0604020202020204" pitchFamily="34" charset="0"/>
              </a:rPr>
              <a:t>É</a:t>
            </a:r>
            <a:r>
              <a:rPr lang="fr-FR" sz="1000" b="1" dirty="0">
                <a:solidFill>
                  <a:schemeClr val="accent2"/>
                </a:solidFill>
                <a:latin typeface="HelveticaNeueLT Std" panose="020B0604020202020204" pitchFamily="34" charset="0"/>
              </a:rPr>
              <a:t>CLAT, ex-Animation</a:t>
            </a:r>
          </a:p>
          <a:p>
            <a:pPr algn="ctr"/>
            <a:endParaRPr lang="fr-FR" sz="900" dirty="0">
              <a:latin typeface="HelveticaNeueLT Std" panose="020B0604020202020204" pitchFamily="34" charset="0"/>
            </a:endParaRPr>
          </a:p>
          <a:p>
            <a:r>
              <a:rPr lang="fr-FR" sz="1000" b="1" dirty="0">
                <a:solidFill>
                  <a:schemeClr val="accent2"/>
                </a:solidFill>
                <a:latin typeface="HelveticaNeueLT Std" panose="020B0604020202020204" pitchFamily="34" charset="0"/>
              </a:rPr>
              <a:t>Prise de poste : </a:t>
            </a:r>
            <a:r>
              <a:rPr lang="fr-FR" sz="1000" dirty="0">
                <a:latin typeface="HelveticaNeueLT Std" panose="020B0604020202020204" pitchFamily="34" charset="0"/>
              </a:rPr>
              <a:t>01/06/2025</a:t>
            </a:r>
          </a:p>
        </p:txBody>
      </p:sp>
      <p:pic>
        <p:nvPicPr>
          <p:cNvPr id="32" name="Image 31">
            <a:extLst>
              <a:ext uri="{FF2B5EF4-FFF2-40B4-BE49-F238E27FC236}">
                <a16:creationId xmlns:a16="http://schemas.microsoft.com/office/drawing/2014/main" id="{AB9E057F-15F1-48EE-9C9F-A1DF55A13B7F}"/>
              </a:ext>
            </a:extLst>
          </p:cNvPr>
          <p:cNvPicPr>
            <a:picLocks noChangeAspect="1"/>
          </p:cNvPicPr>
          <p:nvPr/>
        </p:nvPicPr>
        <p:blipFill>
          <a:blip r:embed="rId4">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rot="16200000">
            <a:off x="4696647" y="5466782"/>
            <a:ext cx="4945626" cy="4945626"/>
          </a:xfrm>
          <a:prstGeom prst="rect">
            <a:avLst/>
          </a:prstGeom>
        </p:spPr>
      </p:pic>
      <p:sp>
        <p:nvSpPr>
          <p:cNvPr id="33" name="Rectangle 32">
            <a:extLst>
              <a:ext uri="{FF2B5EF4-FFF2-40B4-BE49-F238E27FC236}">
                <a16:creationId xmlns:a16="http://schemas.microsoft.com/office/drawing/2014/main" id="{48227EDC-2C93-4683-B454-6A57DF8CE64A}"/>
              </a:ext>
            </a:extLst>
          </p:cNvPr>
          <p:cNvSpPr/>
          <p:nvPr/>
        </p:nvSpPr>
        <p:spPr>
          <a:xfrm>
            <a:off x="1727834" y="7336648"/>
            <a:ext cx="3974691" cy="1227978"/>
          </a:xfrm>
          <a:prstGeom prst="rect">
            <a:avLst/>
          </a:prstGeom>
          <a:solidFill>
            <a:schemeClr val="accent2">
              <a:lumMod val="20000"/>
              <a:lumOff val="80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a:extLst>
              <a:ext uri="{FF2B5EF4-FFF2-40B4-BE49-F238E27FC236}">
                <a16:creationId xmlns:a16="http://schemas.microsoft.com/office/drawing/2014/main" id="{36994634-ED3F-49B9-98D5-D3CF29068C58}"/>
              </a:ext>
            </a:extLst>
          </p:cNvPr>
          <p:cNvSpPr txBox="1"/>
          <p:nvPr/>
        </p:nvSpPr>
        <p:spPr>
          <a:xfrm>
            <a:off x="1845822" y="7565917"/>
            <a:ext cx="3738716" cy="769441"/>
          </a:xfrm>
          <a:prstGeom prst="rect">
            <a:avLst/>
          </a:prstGeom>
          <a:noFill/>
        </p:spPr>
        <p:txBody>
          <a:bodyPr wrap="square" rtlCol="0">
            <a:spAutoFit/>
          </a:bodyPr>
          <a:lstStyle/>
          <a:p>
            <a:pPr algn="ctr"/>
            <a:r>
              <a:rPr lang="fr-FR" sz="1100" dirty="0">
                <a:latin typeface="HelveticaNeueLT Std" panose="020B0604020202020204" pitchFamily="34" charset="0"/>
              </a:rPr>
              <a:t>Dossier de candidature à adresser avec lettre de motivation, CV détaillé et copie des diplômes par voie électronique à l’attention du directeur : </a:t>
            </a:r>
            <a:r>
              <a:rPr lang="fr-FR" sz="1100" dirty="0">
                <a:solidFill>
                  <a:schemeClr val="accent2"/>
                </a:solidFill>
                <a:latin typeface="HelveticaNeueLT Std" panose="020B0604020202020204" pitchFamily="34" charset="0"/>
              </a:rPr>
              <a:t>assdirection@lemikado.org</a:t>
            </a:r>
          </a:p>
        </p:txBody>
      </p:sp>
      <p:sp>
        <p:nvSpPr>
          <p:cNvPr id="36" name="ZoneTexte 35">
            <a:extLst>
              <a:ext uri="{FF2B5EF4-FFF2-40B4-BE49-F238E27FC236}">
                <a16:creationId xmlns:a16="http://schemas.microsoft.com/office/drawing/2014/main" id="{A63E0320-0BF2-4A90-94B3-D9A36AB5119B}"/>
              </a:ext>
            </a:extLst>
          </p:cNvPr>
          <p:cNvSpPr txBox="1"/>
          <p:nvPr/>
        </p:nvSpPr>
        <p:spPr>
          <a:xfrm>
            <a:off x="1926396" y="8952598"/>
            <a:ext cx="3738716" cy="507831"/>
          </a:xfrm>
          <a:prstGeom prst="rect">
            <a:avLst/>
          </a:prstGeom>
          <a:noFill/>
        </p:spPr>
        <p:txBody>
          <a:bodyPr wrap="square" rtlCol="0">
            <a:spAutoFit/>
          </a:bodyPr>
          <a:lstStyle/>
          <a:p>
            <a:pPr algn="ctr"/>
            <a:r>
              <a:rPr lang="fr-FR" sz="900" dirty="0">
                <a:latin typeface="HelveticaNeueLT Std" panose="020B0604020202020204" pitchFamily="34" charset="0"/>
              </a:rPr>
              <a:t>Nous nous efforçons de rédiger nos offres d’emploi de la manière la plus inclusive possible. Si toutefois, l’un des genres est utilisé seul dans cette offre, il désigne les personnes de tout genre.</a:t>
            </a:r>
          </a:p>
        </p:txBody>
      </p:sp>
    </p:spTree>
    <p:extLst>
      <p:ext uri="{BB962C8B-B14F-4D97-AF65-F5344CB8AC3E}">
        <p14:creationId xmlns:p14="http://schemas.microsoft.com/office/powerpoint/2010/main" val="38623936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706</TotalTime>
  <Words>644</Words>
  <Application>Microsoft Office PowerPoint</Application>
  <PresentationFormat>Format A4 (210 x 297 mm)</PresentationFormat>
  <Paragraphs>69</Paragraphs>
  <Slides>2</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HelveticaNeueLT Std</vt:lpstr>
      <vt:lpstr>Thème Office</vt:lpstr>
      <vt:lpstr>Présentation PowerPoint</vt:lpstr>
      <vt:lpstr>Présentation PowerPoint</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Communication</dc:creator>
  <cp:lastModifiedBy>Mediateurarteppes2</cp:lastModifiedBy>
  <cp:revision>40</cp:revision>
  <cp:lastPrinted>2023-05-12T08:53:28Z</cp:lastPrinted>
  <dcterms:created xsi:type="dcterms:W3CDTF">2023-01-12T12:32:45Z</dcterms:created>
  <dcterms:modified xsi:type="dcterms:W3CDTF">2025-07-23T08:08:41Z</dcterms:modified>
</cp:coreProperties>
</file>